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63" r:id="rId4"/>
    <p:sldId id="268" r:id="rId5"/>
    <p:sldId id="269" r:id="rId6"/>
    <p:sldId id="270" r:id="rId7"/>
    <p:sldId id="271" r:id="rId8"/>
    <p:sldId id="273" r:id="rId9"/>
    <p:sldId id="272" r:id="rId10"/>
    <p:sldId id="274" r:id="rId11"/>
    <p:sldId id="275" r:id="rId12"/>
    <p:sldId id="276" r:id="rId13"/>
    <p:sldId id="277" r:id="rId14"/>
    <p:sldId id="278" r:id="rId15"/>
    <p:sldId id="279" r:id="rId16"/>
    <p:sldId id="280" r:id="rId17"/>
    <p:sldId id="281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A4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2" autoAdjust="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714" y="4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E202D6-1B3D-4318-A166-91804A61CD3B}" type="datetimeFigureOut">
              <a:rPr lang="es-MX" smtClean="0"/>
              <a:t>22/09/2019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325AA6-0DCE-447D-B9EC-E855D8E77CB6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92417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156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43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6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37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4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47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28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41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33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54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B3FB2-AD36-B348-97F9-CB582C54838F}" type="datetimeFigureOut">
              <a:rPr lang="en-US" smtClean="0"/>
              <a:t>9/22/2019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34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94" y="0"/>
            <a:ext cx="12192000" cy="6858000"/>
          </a:xfrm>
          <a:prstGeom prst="rect">
            <a:avLst/>
          </a:prstGeom>
        </p:spPr>
      </p:pic>
      <p:pic>
        <p:nvPicPr>
          <p:cNvPr id="6" name="Picture 5" descr="LOGO EQUIPO ENTRANTE  201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8533103" y="2326702"/>
            <a:ext cx="2584433" cy="2666382"/>
          </a:xfrm>
          <a:prstGeom prst="rect">
            <a:avLst/>
          </a:prstGeom>
        </p:spPr>
      </p:pic>
      <p:pic>
        <p:nvPicPr>
          <p:cNvPr id="7" name="Picture 6" descr="1logomf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125" y="1904351"/>
            <a:ext cx="2128356" cy="37252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524001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73239" y="101977"/>
            <a:ext cx="34791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schemeClr val="bg1"/>
                </a:solidFill>
                <a:latin typeface="Century Gothic"/>
                <a:cs typeface="Century Gothic"/>
              </a:rPr>
              <a:t>Equipo Coordinador Nacional</a:t>
            </a:r>
          </a:p>
          <a:p>
            <a:pPr algn="r"/>
            <a:r>
              <a:rPr lang="es-ES_tradnl" sz="1600" i="1" dirty="0">
                <a:solidFill>
                  <a:schemeClr val="bg1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58539" y="218852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schemeClr val="bg1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1" name="Título 3"/>
          <p:cNvSpPr txBox="1">
            <a:spLocks/>
          </p:cNvSpPr>
          <p:nvPr/>
        </p:nvSpPr>
        <p:spPr>
          <a:xfrm>
            <a:off x="5467002" y="1750879"/>
            <a:ext cx="4231180" cy="16245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MX" sz="6000" b="1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libri Light"/>
            </a:endParaRPr>
          </a:p>
        </p:txBody>
      </p:sp>
      <p:sp>
        <p:nvSpPr>
          <p:cNvPr id="12" name="1 Título"/>
          <p:cNvSpPr txBox="1">
            <a:spLocks/>
          </p:cNvSpPr>
          <p:nvPr/>
        </p:nvSpPr>
        <p:spPr>
          <a:xfrm>
            <a:off x="3770852" y="2187524"/>
            <a:ext cx="4161738" cy="1844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36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PLAN DE TRABAJO ÁREA V </a:t>
            </a:r>
            <a:r>
              <a:rPr lang="es-MX" sz="32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NACIONAL</a:t>
            </a:r>
            <a:r>
              <a:rPr lang="es-MX" sz="36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</a:p>
        </p:txBody>
      </p:sp>
      <p:sp>
        <p:nvSpPr>
          <p:cNvPr id="13" name="Subtitle 4"/>
          <p:cNvSpPr txBox="1">
            <a:spLocks/>
          </p:cNvSpPr>
          <p:nvPr/>
        </p:nvSpPr>
        <p:spPr>
          <a:xfrm>
            <a:off x="3813053" y="5427400"/>
            <a:ext cx="4130253" cy="798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1ra. REUNIÓN DE BLOQUE</a:t>
            </a:r>
          </a:p>
        </p:txBody>
      </p:sp>
    </p:spTree>
    <p:extLst>
      <p:ext uri="{BB962C8B-B14F-4D97-AF65-F5344CB8AC3E}">
        <p14:creationId xmlns:p14="http://schemas.microsoft.com/office/powerpoint/2010/main" val="1464185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0831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59090" y="6643681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313899" y="309091"/>
            <a:ext cx="11614244" cy="10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n-US" sz="28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LINEA DE ACCIÓN No.3 (Obj.1) </a:t>
            </a:r>
            <a:r>
              <a:rPr lang="es-MX" sz="2800" b="1" kern="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 Promover con efectividad la vivencia de los tiempos litúrgicos.</a:t>
            </a:r>
            <a:endParaRPr lang="es-MX" sz="2800" b="1" kern="0" dirty="0">
              <a:solidFill>
                <a:prstClr val="black"/>
              </a:solidFill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218364" y="1703253"/>
            <a:ext cx="11709779" cy="431887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1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8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r>
              <a:rPr lang="es-MX" sz="3500" dirty="0">
                <a:solidFill>
                  <a:srgbClr val="002060"/>
                </a:solidFill>
                <a:latin typeface="Calibri"/>
              </a:rPr>
              <a:t>ACTIVIDADES: </a:t>
            </a:r>
            <a:endParaRPr lang="es-MX" sz="3500" dirty="0" smtClean="0">
              <a:solidFill>
                <a:srgbClr val="002060"/>
              </a:solidFill>
              <a:latin typeface="Calibri"/>
            </a:endParaRPr>
          </a:p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endParaRPr lang="es-MX" sz="3500" dirty="0">
              <a:solidFill>
                <a:srgbClr val="002060"/>
              </a:solidFill>
              <a:latin typeface="Calibri"/>
            </a:endParaRP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Área V de Sector, deberá participar en la organización de la Reunión General, enriqueciendo la esencia de la misma.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endParaRPr lang="es-MX" sz="3200" dirty="0">
              <a:solidFill>
                <a:schemeClr val="accent2"/>
              </a:solidFill>
              <a:latin typeface="Calibri"/>
            </a:endParaRP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Dar seguimiento y evaluar la vivencia de la Reunión General.</a:t>
            </a:r>
          </a:p>
          <a:p>
            <a:pPr>
              <a:buClr>
                <a:srgbClr val="70AD47"/>
              </a:buClr>
              <a:defRPr/>
            </a:pPr>
            <a:endParaRPr lang="es-MX" sz="5600" dirty="0">
              <a:solidFill>
                <a:srgbClr val="FF33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0003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0968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43681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491319" y="309090"/>
            <a:ext cx="11450472" cy="10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n-US" sz="2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LINEA DE ACCIÓN No.7 (Obj.1) </a:t>
            </a:r>
            <a:r>
              <a:rPr lang="es-MX" sz="2800" b="1" kern="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. Asegurar la correcta planeación, preparación y ejecución de los Momentos Fuertes</a:t>
            </a:r>
            <a:endParaRPr lang="es-MX" sz="2800" b="1" kern="0" dirty="0">
              <a:solidFill>
                <a:prstClr val="black"/>
              </a:solidFill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122830" y="1815152"/>
            <a:ext cx="11818961" cy="444397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1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8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r>
              <a:rPr lang="es-MX" sz="3500" dirty="0">
                <a:solidFill>
                  <a:srgbClr val="002060"/>
                </a:solidFill>
                <a:latin typeface="Calibri"/>
              </a:rPr>
              <a:t>ACTIVIDADES: </a:t>
            </a:r>
            <a:endParaRPr lang="es-MX" sz="3700" dirty="0">
              <a:solidFill>
                <a:srgbClr val="000000"/>
              </a:solidFill>
              <a:latin typeface="Calibri"/>
            </a:endParaRP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Área V Diocesana  debe motivar, para que cada sector tenga sus propios Equipos de Momentos Fuertes.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endParaRPr lang="es-MX" sz="3200" dirty="0">
              <a:solidFill>
                <a:schemeClr val="accent2"/>
              </a:solidFill>
              <a:latin typeface="Calibri"/>
            </a:endParaRP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endParaRPr lang="es-MX" sz="3200" dirty="0">
              <a:solidFill>
                <a:schemeClr val="accent2"/>
              </a:solidFill>
              <a:latin typeface="Calibri"/>
            </a:endParaRP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Área V de Sector dará seguimiento para que los Momentos Fuertes se vivan en tiempo y forma.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endParaRPr lang="es-MX" sz="5600" dirty="0">
              <a:solidFill>
                <a:srgbClr val="FF33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3398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1104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73334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518615" y="309091"/>
            <a:ext cx="11409527" cy="1545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n-US" sz="2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LINEA DE ACCIÓN No.9 (Obj.1) </a:t>
            </a:r>
            <a:r>
              <a:rPr lang="es-MX" sz="2800" b="1" kern="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Fortalecer y asegurar la preparación Espiritual de la membresía.</a:t>
            </a:r>
          </a:p>
          <a:p>
            <a:pPr algn="just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s-MX" sz="2600" b="1" kern="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s-MX" sz="2600" b="1" kern="0" dirty="0">
              <a:solidFill>
                <a:prstClr val="black"/>
              </a:solidFill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232011" y="1364772"/>
            <a:ext cx="11696131" cy="4381892"/>
          </a:xfrm>
          <a:prstGeom prst="rect">
            <a:avLst/>
          </a:prstGeom>
        </p:spPr>
        <p:txBody>
          <a:bodyPr vert="horz" lIns="0" tIns="45720" rIns="0" bIns="45720" rtlCol="0">
            <a:normAutofit fontScale="77500" lnSpcReduction="20000"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1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8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r>
              <a:rPr lang="es-MX" sz="3500" dirty="0">
                <a:solidFill>
                  <a:srgbClr val="002060"/>
                </a:solidFill>
                <a:latin typeface="Calibri"/>
              </a:rPr>
              <a:t>ACTIVIDADES</a:t>
            </a:r>
            <a:r>
              <a:rPr lang="es-MX" sz="3500" dirty="0" smtClean="0">
                <a:solidFill>
                  <a:srgbClr val="002060"/>
                </a:solidFill>
                <a:latin typeface="Calibri"/>
              </a:rPr>
              <a:t>:</a:t>
            </a:r>
            <a:endParaRPr lang="es-MX" sz="3700" dirty="0">
              <a:solidFill>
                <a:srgbClr val="000000"/>
              </a:solidFill>
              <a:latin typeface="Calibri"/>
            </a:endParaRP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Área V Diocesana y de Sector motivará a todos los servidores a renovar su encuentro personal con Jesús (Kerigma).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Área V Diocesana y de Sector promoverán las acciones propuestas por el ECN, que se encuentran en su calendario trianual, así como la Cita Bíblica y actividades semanales.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Área V Diocesana y de Sector promoverán las oraciones propuestas por el ECN en el Programa de Trabajo Trianual.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Área V, Área I Diocesana y de Sector promoverán tema y trípticos que hablen sobre la importancia y desarrollo de Misa, Hora Santa, Rezo del Santo Rosario, etc.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Área V Nacional promoverá un DIARIO ESPIRITUAL, que sirva para autoevaluarnos de nuestra relación diaria con DIOS.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endParaRPr lang="es-MX" sz="2600" dirty="0">
              <a:solidFill>
                <a:srgbClr val="000000"/>
              </a:solidFill>
              <a:latin typeface="Calibri"/>
            </a:endParaRP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endParaRPr lang="es-MX" sz="5600" dirty="0">
              <a:solidFill>
                <a:srgbClr val="FF33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703517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1377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43681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464024" y="368490"/>
            <a:ext cx="11614245" cy="1545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n-US" sz="2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LINEA DE ACCIÓN No.10 (Obj.1) </a:t>
            </a:r>
            <a:r>
              <a:rPr lang="es-MX" sz="2800" b="1" kern="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Promover el adecuado uso de las tecnologías como herramienta que favorezca al desarrollo, humano y espiritual.</a:t>
            </a:r>
          </a:p>
          <a:p>
            <a:pPr algn="just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n-US" sz="2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s-MX" sz="2600" b="1" kern="0" dirty="0">
              <a:solidFill>
                <a:prstClr val="black"/>
              </a:solidFill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368490" y="2333768"/>
            <a:ext cx="11559653" cy="2524836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1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8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r>
              <a:rPr lang="es-MX" sz="3500" dirty="0">
                <a:solidFill>
                  <a:srgbClr val="002060"/>
                </a:solidFill>
                <a:latin typeface="Calibri"/>
              </a:rPr>
              <a:t>ACTIVIDADES: </a:t>
            </a:r>
          </a:p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endParaRPr lang="es-MX" sz="3700" dirty="0">
              <a:solidFill>
                <a:srgbClr val="000000"/>
              </a:solidFill>
              <a:latin typeface="Calibri"/>
            </a:endParaRP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Área V Diocesana y de Sector se encargaran de difundir oraciones, cantos, capsulas informativas, formativas  y demás momentos para el crecimiento espiritual de la membresía.</a:t>
            </a:r>
          </a:p>
        </p:txBody>
      </p:sp>
    </p:spTree>
    <p:extLst>
      <p:ext uri="{BB962C8B-B14F-4D97-AF65-F5344CB8AC3E}">
        <p14:creationId xmlns:p14="http://schemas.microsoft.com/office/powerpoint/2010/main" val="2360750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01181" cy="70695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73334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272955" y="309090"/>
            <a:ext cx="11696132" cy="1545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n-US" sz="2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LINEA DE ACCIÓN No.11 (Obj.1) </a:t>
            </a:r>
            <a:r>
              <a:rPr lang="es-MX" sz="2800" b="1" kern="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Consolidar la conformación de los Colegios de Asistentes Eclesiales asegurando su participación y conocimiento sobre MFC.</a:t>
            </a:r>
          </a:p>
          <a:p>
            <a:pPr algn="ctr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s-MX" sz="2600" b="1" kern="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s-MX" sz="2600" b="1" kern="0" dirty="0">
              <a:solidFill>
                <a:prstClr val="black"/>
              </a:solidFill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204715" y="1705969"/>
            <a:ext cx="11919045" cy="3934023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1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8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r>
              <a:rPr lang="es-MX" sz="3500" dirty="0">
                <a:solidFill>
                  <a:srgbClr val="002060"/>
                </a:solidFill>
                <a:latin typeface="Calibri"/>
              </a:rPr>
              <a:t>ACTIVIDADES: </a:t>
            </a:r>
          </a:p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endParaRPr lang="es-MX" sz="3700" dirty="0">
              <a:solidFill>
                <a:srgbClr val="000000"/>
              </a:solidFill>
              <a:latin typeface="Calibri"/>
            </a:endParaRP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Área V Nacional promoverá la importancia de la Reunión del Colegio de Asistentes Eclesiales.</a:t>
            </a:r>
          </a:p>
        </p:txBody>
      </p:sp>
    </p:spTree>
    <p:extLst>
      <p:ext uri="{BB962C8B-B14F-4D97-AF65-F5344CB8AC3E}">
        <p14:creationId xmlns:p14="http://schemas.microsoft.com/office/powerpoint/2010/main" val="27392283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1999" cy="71241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31793" y="6673334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95537" y="409434"/>
            <a:ext cx="11969084" cy="1709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n-US" sz="28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LINEA DE ACCIÓN No.2 (Obj.2) </a:t>
            </a:r>
            <a:r>
              <a:rPr lang="es-MX" sz="3200" b="1" kern="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Asegurar eficazmente, el uso y operación del Sistema de Base de Datos Web (BDW) en todas las Diócesis.</a:t>
            </a:r>
          </a:p>
          <a:p>
            <a:pPr algn="ctr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n-US" sz="28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s-MX" sz="2800" b="1" kern="0" dirty="0">
              <a:solidFill>
                <a:prstClr val="black"/>
              </a:solidFill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111456" y="1919190"/>
            <a:ext cx="11969084" cy="419333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1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8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r>
              <a:rPr lang="es-MX" sz="3500" dirty="0">
                <a:solidFill>
                  <a:srgbClr val="002060"/>
                </a:solidFill>
                <a:latin typeface="Calibri"/>
              </a:rPr>
              <a:t>ACTIVIDADES: </a:t>
            </a:r>
          </a:p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endParaRPr lang="es-MX" sz="3700" dirty="0">
              <a:solidFill>
                <a:srgbClr val="000000"/>
              </a:solidFill>
              <a:latin typeface="Calibri"/>
            </a:endParaRP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Área V Nacional, impulsará para que cada Área V Diocesana, motive y de seguimiento a la captura de los Momentos Fuertes del Sector, en la Base de Datos Web (BDW).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endParaRPr lang="es-MX" sz="5600" dirty="0">
              <a:solidFill>
                <a:srgbClr val="FF33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2198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0695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40977" y="6676536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36479" y="518614"/>
            <a:ext cx="11941789" cy="1014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n-US" sz="2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LINEA DE ACCIÓN No.8 (Obj.2) </a:t>
            </a:r>
            <a:r>
              <a:rPr lang="es-MX" sz="2800" b="1" kern="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Asegurar que la BDW refleje la realidad de la Diócesis en cuanto a membresía, capacitaciones y Momentos Fuertes</a:t>
            </a:r>
            <a:r>
              <a:rPr lang="en-US" sz="28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lang="es-MX" sz="2800" b="1" kern="0" dirty="0">
              <a:solidFill>
                <a:prstClr val="black"/>
              </a:solidFill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136479" y="1924334"/>
            <a:ext cx="11941790" cy="371565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1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8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r>
              <a:rPr lang="es-MX" sz="3500" dirty="0">
                <a:solidFill>
                  <a:srgbClr val="002060"/>
                </a:solidFill>
                <a:latin typeface="Calibri"/>
              </a:rPr>
              <a:t>ACTIVIDADES:</a:t>
            </a:r>
          </a:p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endParaRPr lang="es-MX" sz="3500" dirty="0">
              <a:solidFill>
                <a:srgbClr val="002060"/>
              </a:solidFill>
              <a:latin typeface="Calibri"/>
            </a:endParaRPr>
          </a:p>
          <a:p>
            <a:pPr algn="just">
              <a:lnSpc>
                <a:spcPct val="110000"/>
              </a:lnSpc>
              <a:buClr>
                <a:srgbClr val="E48312"/>
              </a:buClr>
              <a:defRPr/>
            </a:pPr>
            <a:r>
              <a:rPr lang="es-MX" sz="2600" dirty="0">
                <a:solidFill>
                  <a:srgbClr val="70AD47"/>
                </a:solidFill>
                <a:latin typeface="Calibri"/>
              </a:rPr>
              <a:t>a)</a:t>
            </a:r>
            <a:r>
              <a:rPr lang="es-MX" sz="3500" dirty="0">
                <a:solidFill>
                  <a:prstClr val="black"/>
                </a:solidFill>
                <a:latin typeface="Calibri"/>
              </a:rPr>
              <a:t> </a:t>
            </a:r>
            <a:r>
              <a:rPr lang="es-MX" sz="3200" dirty="0">
                <a:solidFill>
                  <a:schemeClr val="accent2"/>
                </a:solidFill>
                <a:latin typeface="Calibri"/>
              </a:rPr>
              <a:t>Área V Diocesana y de Sector deberán de incluir en sus Reuniones de Equipo,  avances de captura de los Momentos Fuertes. </a:t>
            </a:r>
          </a:p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endParaRPr lang="es-MX" sz="5600" dirty="0">
              <a:solidFill>
                <a:srgbClr val="FF33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81235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1104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43681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91072" y="309090"/>
            <a:ext cx="11818957" cy="20061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n-US" sz="2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Calibri" panose="020F0502020204030204" pitchFamily="34" charset="0"/>
                <a:cs typeface="Calibri" panose="020F0502020204030204" pitchFamily="34" charset="0"/>
              </a:rPr>
              <a:t>LINEA DE ACCIÓN No.3 (Obj.3) </a:t>
            </a:r>
            <a:r>
              <a:rPr lang="es-MX" sz="2800" b="1" kern="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Motivar la correcta planeación, preparación y ejecución de las capacitaciones, para fortalecer el crecimiento humano y espiritual de la membresía.</a:t>
            </a:r>
          </a:p>
          <a:p>
            <a:pPr algn="ctr" defTabSz="914400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s-MX" sz="2600" b="1" kern="0" dirty="0">
                <a:solidFill>
                  <a:prstClr val="black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s-MX" sz="2600" b="1" kern="0" dirty="0">
              <a:solidFill>
                <a:prstClr val="black"/>
              </a:solidFill>
            </a:endParaRP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191072" y="2317116"/>
            <a:ext cx="11818957" cy="347299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1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8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r>
              <a:rPr lang="es-MX" sz="3500" dirty="0">
                <a:solidFill>
                  <a:srgbClr val="002060"/>
                </a:solidFill>
                <a:latin typeface="Calibri"/>
              </a:rPr>
              <a:t>ACTIVIDADES: </a:t>
            </a:r>
          </a:p>
          <a:p>
            <a:pPr algn="ctr">
              <a:lnSpc>
                <a:spcPct val="110000"/>
              </a:lnSpc>
              <a:buClr>
                <a:srgbClr val="E48312"/>
              </a:buClr>
              <a:defRPr/>
            </a:pPr>
            <a:endParaRPr lang="es-MX" sz="3700" dirty="0">
              <a:solidFill>
                <a:srgbClr val="000000"/>
              </a:solidFill>
              <a:latin typeface="Calibri"/>
            </a:endParaRP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3200" dirty="0">
                <a:solidFill>
                  <a:schemeClr val="accent2"/>
                </a:solidFill>
                <a:latin typeface="Calibri"/>
              </a:rPr>
              <a:t>Toda capacitación debe ser precedida de un momento espiritual, siempre entronizada con la Palabra de Dios.</a:t>
            </a:r>
          </a:p>
        </p:txBody>
      </p:sp>
    </p:spTree>
    <p:extLst>
      <p:ext uri="{BB962C8B-B14F-4D97-AF65-F5344CB8AC3E}">
        <p14:creationId xmlns:p14="http://schemas.microsoft.com/office/powerpoint/2010/main" val="2878718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654"/>
            <a:ext cx="12191999" cy="71401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39829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Marcador de contenido 2"/>
          <p:cNvSpPr txBox="1">
            <a:spLocks/>
          </p:cNvSpPr>
          <p:nvPr/>
        </p:nvSpPr>
        <p:spPr>
          <a:xfrm>
            <a:off x="2071738" y="170383"/>
            <a:ext cx="8603087" cy="494270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1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8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rgbClr val="E48312"/>
              </a:buClr>
              <a:buNone/>
              <a:defRPr/>
            </a:pPr>
            <a:r>
              <a:rPr lang="es-MX" sz="4400" dirty="0">
                <a:solidFill>
                  <a:srgbClr val="002060"/>
                </a:solidFill>
                <a:latin typeface="Calibri"/>
              </a:rPr>
              <a:t>PLAN DE TRABAJO DEL EQUIPO COORDINADOR NACIONAL</a:t>
            </a:r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7264" y="1440543"/>
            <a:ext cx="8385852" cy="47345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36224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714013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43681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218364" y="245661"/>
            <a:ext cx="11737075" cy="128692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700" b="1" kern="1200" spc="-38" baseline="0">
                <a:solidFill>
                  <a:schemeClr val="accent3">
                    <a:lumMod val="5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2800" dirty="0" smtClean="0">
                <a:solidFill>
                  <a:srgbClr val="FF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LA DEFINICIÓN DEL </a:t>
            </a:r>
            <a:r>
              <a:rPr lang="es-MX" sz="2800" dirty="0">
                <a:solidFill>
                  <a:srgbClr val="FF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PLAN </a:t>
            </a:r>
            <a:r>
              <a:rPr lang="es-MX" sz="2800" dirty="0" smtClean="0">
                <a:solidFill>
                  <a:srgbClr val="FF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 </a:t>
            </a:r>
            <a:r>
              <a:rPr lang="es-MX" sz="2800" dirty="0">
                <a:solidFill>
                  <a:srgbClr val="FF000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TRABAJO DEL ECN, ESTÁ BASADA EN TRES GRANDES OBJETIVOS  QUE SE DESCRIBEN A CONTINUACIÓN: </a:t>
            </a:r>
            <a:r>
              <a:rPr lang="es-MX" sz="2800" dirty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s-MX" sz="2800" dirty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s-MX" sz="2800" dirty="0">
              <a:solidFill>
                <a:srgbClr val="002060"/>
              </a:solidFill>
            </a:endParaRPr>
          </a:p>
        </p:txBody>
      </p:sp>
      <p:sp>
        <p:nvSpPr>
          <p:cNvPr id="7" name="1 Rectángulo"/>
          <p:cNvSpPr/>
          <p:nvPr/>
        </p:nvSpPr>
        <p:spPr>
          <a:xfrm>
            <a:off x="395784" y="2292795"/>
            <a:ext cx="1145047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es-MX" sz="2800" b="1" kern="0" dirty="0">
                <a:solidFill>
                  <a:prstClr val="black"/>
                </a:solidFill>
              </a:rPr>
              <a:t>1</a:t>
            </a:r>
            <a:r>
              <a:rPr lang="es-MX" sz="2800" b="1" kern="0" dirty="0">
                <a:solidFill>
                  <a:prstClr val="black"/>
                </a:solidFill>
                <a:latin typeface="Arial Black" panose="020B0A04020102020204" pitchFamily="34" charset="0"/>
              </a:rPr>
              <a:t>.- </a:t>
            </a:r>
            <a:r>
              <a:rPr lang="es-MX" sz="3200" b="1" kern="0" dirty="0">
                <a:solidFill>
                  <a:prstClr val="black"/>
                </a:solidFill>
              </a:rPr>
              <a:t>Promover la renovación interior en cada miembro del MFC.</a:t>
            </a:r>
          </a:p>
          <a:p>
            <a:pPr defTabSz="914400">
              <a:defRPr/>
            </a:pPr>
            <a:r>
              <a:rPr lang="es-MX" sz="3200" b="1" kern="0" dirty="0">
                <a:solidFill>
                  <a:prstClr val="black"/>
                </a:solidFill>
              </a:rPr>
              <a:t> </a:t>
            </a:r>
          </a:p>
          <a:p>
            <a:pPr defTabSz="914400">
              <a:defRPr/>
            </a:pPr>
            <a:r>
              <a:rPr lang="es-MX" sz="3200" b="1" kern="0" dirty="0">
                <a:solidFill>
                  <a:prstClr val="black"/>
                </a:solidFill>
              </a:rPr>
              <a:t>2.- Impulsar el incremento de membresía.</a:t>
            </a:r>
          </a:p>
          <a:p>
            <a:pPr defTabSz="914400">
              <a:defRPr/>
            </a:pPr>
            <a:endParaRPr lang="es-MX" sz="3200" b="1" kern="0" dirty="0">
              <a:solidFill>
                <a:prstClr val="black"/>
              </a:solidFill>
            </a:endParaRPr>
          </a:p>
          <a:p>
            <a:pPr defTabSz="914400">
              <a:defRPr/>
            </a:pPr>
            <a:r>
              <a:rPr lang="es-MX" sz="3200" b="1" kern="0" dirty="0">
                <a:solidFill>
                  <a:prstClr val="black"/>
                </a:solidFill>
              </a:rPr>
              <a:t>3.- Fortalecer la capacitación integral de los servidores</a:t>
            </a:r>
            <a:r>
              <a:rPr lang="es-MX" sz="2800" b="1" kern="0" dirty="0">
                <a:solidFill>
                  <a:prstClr val="black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1006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1104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43681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13 Rectángulo"/>
          <p:cNvSpPr/>
          <p:nvPr/>
        </p:nvSpPr>
        <p:spPr>
          <a:xfrm>
            <a:off x="218365" y="218365"/>
            <a:ext cx="11723426" cy="55399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s-MX" sz="28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OBJETIVO I: </a:t>
            </a:r>
            <a:r>
              <a:rPr lang="es-MX" sz="2800" b="1" kern="0" dirty="0">
                <a:solidFill>
                  <a:srgbClr val="FF0000"/>
                </a:solidFill>
              </a:rPr>
              <a:t>PROMOVER LA RENOVACIÓN INTERIOR EN CADA MIEMBRO DEL MFC.</a:t>
            </a:r>
          </a:p>
          <a:p>
            <a:pPr defTabSz="914400">
              <a:defRPr/>
            </a:pPr>
            <a:r>
              <a:rPr lang="es-MX" sz="2800" b="1" kern="0" dirty="0">
                <a:solidFill>
                  <a:prstClr val="black"/>
                </a:solidFill>
              </a:rPr>
              <a:t>Estrategias:</a:t>
            </a:r>
          </a:p>
          <a:p>
            <a:pPr defTabSz="914400">
              <a:defRPr/>
            </a:pPr>
            <a:endParaRPr lang="es-MX" kern="0" dirty="0">
              <a:solidFill>
                <a:prstClr val="black"/>
              </a:solidFill>
            </a:endParaRPr>
          </a:p>
          <a:p>
            <a:pPr defTabSz="914400">
              <a:lnSpc>
                <a:spcPct val="150000"/>
              </a:lnSpc>
              <a:defRPr/>
            </a:pPr>
            <a:r>
              <a:rPr lang="es-MX" sz="2800" b="1" kern="0" dirty="0" smtClean="0">
                <a:solidFill>
                  <a:srgbClr val="70AD47">
                    <a:lumMod val="75000"/>
                  </a:srgbClr>
                </a:solidFill>
              </a:rPr>
              <a:t>1. </a:t>
            </a:r>
            <a:r>
              <a:rPr lang="es-MX" sz="2800" b="1" kern="0" dirty="0" smtClean="0">
                <a:solidFill>
                  <a:prstClr val="black"/>
                </a:solidFill>
              </a:rPr>
              <a:t>Promover </a:t>
            </a:r>
            <a:r>
              <a:rPr lang="es-MX" sz="2800" b="1" kern="0" dirty="0">
                <a:solidFill>
                  <a:prstClr val="black"/>
                </a:solidFill>
              </a:rPr>
              <a:t>la vivencia correcta del CBF</a:t>
            </a:r>
            <a:r>
              <a:rPr lang="es-MX" sz="2800" b="1" kern="0" dirty="0" smtClean="0">
                <a:solidFill>
                  <a:prstClr val="black"/>
                </a:solidFill>
              </a:rPr>
              <a:t>.</a:t>
            </a:r>
            <a:endParaRPr lang="es-MX" sz="2800" b="1" kern="0" dirty="0">
              <a:solidFill>
                <a:prstClr val="black"/>
              </a:solidFill>
            </a:endParaRPr>
          </a:p>
          <a:p>
            <a:pPr defTabSz="914400">
              <a:lnSpc>
                <a:spcPct val="150000"/>
              </a:lnSpc>
              <a:defRPr/>
            </a:pPr>
            <a:r>
              <a:rPr lang="es-MX" sz="2800" b="1" kern="0" dirty="0">
                <a:solidFill>
                  <a:srgbClr val="70AD47">
                    <a:lumMod val="75000"/>
                  </a:srgbClr>
                </a:solidFill>
              </a:rPr>
              <a:t>2. </a:t>
            </a:r>
            <a:r>
              <a:rPr lang="es-MX" sz="2800" b="1" kern="0" dirty="0">
                <a:solidFill>
                  <a:prstClr val="black"/>
                </a:solidFill>
              </a:rPr>
              <a:t>Fortalecer el buen desarrollo de la reunión del equipo zonal.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s-MX" sz="2800" b="1" kern="0" dirty="0">
                <a:solidFill>
                  <a:srgbClr val="70AD47">
                    <a:lumMod val="75000"/>
                  </a:srgbClr>
                </a:solidFill>
              </a:rPr>
              <a:t>3. </a:t>
            </a:r>
            <a:r>
              <a:rPr lang="es-MX" sz="2800" b="1" kern="0" dirty="0">
                <a:solidFill>
                  <a:prstClr val="black"/>
                </a:solidFill>
              </a:rPr>
              <a:t>Motivar la realización efectiva de las acciones sugeridas. 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s-MX" sz="2800" b="1" kern="0" dirty="0">
                <a:solidFill>
                  <a:srgbClr val="70AD47">
                    <a:lumMod val="75000"/>
                  </a:srgbClr>
                </a:solidFill>
              </a:rPr>
              <a:t>4. </a:t>
            </a:r>
            <a:r>
              <a:rPr lang="es-MX" sz="2800" b="1" kern="0" dirty="0">
                <a:solidFill>
                  <a:prstClr val="black"/>
                </a:solidFill>
              </a:rPr>
              <a:t>Promover la correcta vivencia de los Momentos Fuertes. 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s-MX" sz="2800" b="1" kern="0" dirty="0">
                <a:solidFill>
                  <a:srgbClr val="70AD47">
                    <a:lumMod val="75000"/>
                  </a:srgbClr>
                </a:solidFill>
              </a:rPr>
              <a:t>5. </a:t>
            </a:r>
            <a:r>
              <a:rPr lang="es-MX" sz="2800" b="1" kern="0" dirty="0">
                <a:solidFill>
                  <a:prstClr val="black"/>
                </a:solidFill>
              </a:rPr>
              <a:t>Fortalecer la vivencia de las seis exigencias básicas en todo Emefecista.     </a:t>
            </a:r>
          </a:p>
          <a:p>
            <a:pPr defTabSz="914400">
              <a:lnSpc>
                <a:spcPct val="150000"/>
              </a:lnSpc>
              <a:defRPr/>
            </a:pPr>
            <a:r>
              <a:rPr lang="es-MX" sz="2800" b="1" kern="0" dirty="0">
                <a:solidFill>
                  <a:srgbClr val="70AD47">
                    <a:lumMod val="75000"/>
                  </a:srgbClr>
                </a:solidFill>
              </a:rPr>
              <a:t>6. </a:t>
            </a:r>
            <a:r>
              <a:rPr lang="es-MX" sz="2800" b="1" kern="0" dirty="0">
                <a:solidFill>
                  <a:prstClr val="black"/>
                </a:solidFill>
              </a:rPr>
              <a:t>Fortalecer la vida espiritual de la membresía.</a:t>
            </a:r>
          </a:p>
        </p:txBody>
      </p:sp>
    </p:spTree>
    <p:extLst>
      <p:ext uri="{BB962C8B-B14F-4D97-AF65-F5344CB8AC3E}">
        <p14:creationId xmlns:p14="http://schemas.microsoft.com/office/powerpoint/2010/main" val="778990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942"/>
            <a:ext cx="12260239" cy="70695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73334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1 Rectángulo"/>
          <p:cNvSpPr/>
          <p:nvPr/>
        </p:nvSpPr>
        <p:spPr>
          <a:xfrm>
            <a:off x="559558" y="109183"/>
            <a:ext cx="11286699" cy="53860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>
              <a:defRPr/>
            </a:pPr>
            <a:r>
              <a:rPr lang="es-MX" sz="28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OBJETIVO II:  </a:t>
            </a:r>
            <a:r>
              <a:rPr lang="es-MX" sz="2800" b="1" kern="0" dirty="0">
                <a:solidFill>
                  <a:srgbClr val="FF0000"/>
                </a:solidFill>
              </a:rPr>
              <a:t>IMPULSAR EL INCREMENTO DE LA MEMBRESÍA. </a:t>
            </a:r>
          </a:p>
          <a:p>
            <a:pPr defTabSz="914400">
              <a:defRPr/>
            </a:pPr>
            <a:endParaRPr lang="es-MX" sz="2800" b="1" kern="0" dirty="0">
              <a:solidFill>
                <a:prstClr val="black"/>
              </a:solidFill>
            </a:endParaRPr>
          </a:p>
          <a:p>
            <a:pPr defTabSz="914400">
              <a:defRPr/>
            </a:pPr>
            <a:r>
              <a:rPr lang="es-MX" sz="3200" b="1" kern="0" dirty="0">
                <a:solidFill>
                  <a:prstClr val="black"/>
                </a:solidFill>
              </a:rPr>
              <a:t>Estrategias: </a:t>
            </a:r>
            <a:endParaRPr lang="es-MX" sz="3200" b="1" kern="0" dirty="0" smtClean="0">
              <a:solidFill>
                <a:prstClr val="black"/>
              </a:solidFill>
            </a:endParaRPr>
          </a:p>
          <a:p>
            <a:pPr defTabSz="914400">
              <a:defRPr/>
            </a:pPr>
            <a:endParaRPr lang="es-MX" sz="3200" b="1" kern="0" dirty="0">
              <a:solidFill>
                <a:prstClr val="black"/>
              </a:solidFill>
            </a:endParaRPr>
          </a:p>
          <a:p>
            <a:pPr marL="514350" indent="-514350" defTabSz="914400">
              <a:buFontTx/>
              <a:buAutoNum type="arabicPeriod"/>
              <a:defRPr/>
            </a:pPr>
            <a:r>
              <a:rPr lang="es-MX" sz="3200" b="1" kern="0" dirty="0">
                <a:solidFill>
                  <a:prstClr val="black"/>
                </a:solidFill>
              </a:rPr>
              <a:t>Promover la vivencia en tiempo y forma de la preinscripción.</a:t>
            </a:r>
          </a:p>
          <a:p>
            <a:pPr marL="514350" indent="-514350" defTabSz="914400">
              <a:buFontTx/>
              <a:buAutoNum type="arabicPeriod"/>
              <a:defRPr/>
            </a:pPr>
            <a:endParaRPr lang="es-MX" sz="3200" b="1" kern="0" dirty="0">
              <a:solidFill>
                <a:prstClr val="black"/>
              </a:solidFill>
            </a:endParaRPr>
          </a:p>
          <a:p>
            <a:pPr marL="514350" indent="-514350" defTabSz="914400">
              <a:buFontTx/>
              <a:buAutoNum type="arabicPeriod"/>
              <a:defRPr/>
            </a:pPr>
            <a:r>
              <a:rPr lang="es-MX" sz="3200" b="1" kern="0" dirty="0">
                <a:solidFill>
                  <a:prstClr val="black"/>
                </a:solidFill>
              </a:rPr>
              <a:t>Asegurar la efectiva capacitación de los promotores .</a:t>
            </a:r>
          </a:p>
          <a:p>
            <a:pPr defTabSz="914400">
              <a:lnSpc>
                <a:spcPct val="200000"/>
              </a:lnSpc>
              <a:defRPr/>
            </a:pPr>
            <a:r>
              <a:rPr lang="es-MX" sz="3200" b="1" kern="0" dirty="0">
                <a:solidFill>
                  <a:srgbClr val="70AD47">
                    <a:lumMod val="75000"/>
                  </a:srgbClr>
                </a:solidFill>
              </a:rPr>
              <a:t>3.   </a:t>
            </a:r>
            <a:r>
              <a:rPr lang="es-MX" sz="3200" b="1" kern="0" dirty="0">
                <a:solidFill>
                  <a:prstClr val="black"/>
                </a:solidFill>
              </a:rPr>
              <a:t>Promover el mejoramiento de las </a:t>
            </a:r>
            <a:r>
              <a:rPr lang="es-MX" sz="3200" b="1" kern="0" dirty="0" smtClean="0">
                <a:solidFill>
                  <a:prstClr val="black"/>
                </a:solidFill>
              </a:rPr>
              <a:t>estrategia pesca</a:t>
            </a:r>
            <a:r>
              <a:rPr lang="es-MX" sz="3200" b="1" kern="0" dirty="0">
                <a:solidFill>
                  <a:prstClr val="black"/>
                </a:solidFill>
              </a:rPr>
              <a:t>.          </a:t>
            </a:r>
          </a:p>
          <a:p>
            <a:pPr defTabSz="914400">
              <a:lnSpc>
                <a:spcPct val="200000"/>
              </a:lnSpc>
              <a:defRPr/>
            </a:pPr>
            <a:r>
              <a:rPr lang="es-MX" sz="3200" b="1" kern="0" dirty="0">
                <a:solidFill>
                  <a:srgbClr val="70AD47">
                    <a:lumMod val="75000"/>
                  </a:srgbClr>
                </a:solidFill>
              </a:rPr>
              <a:t>4. </a:t>
            </a:r>
            <a:r>
              <a:rPr lang="es-MX" sz="3200" b="1" kern="0" dirty="0">
                <a:solidFill>
                  <a:prstClr val="black"/>
                </a:solidFill>
              </a:rPr>
              <a:t>Asegurar permanencia de la membresía. </a:t>
            </a:r>
          </a:p>
        </p:txBody>
      </p:sp>
    </p:spTree>
    <p:extLst>
      <p:ext uri="{BB962C8B-B14F-4D97-AF65-F5344CB8AC3E}">
        <p14:creationId xmlns:p14="http://schemas.microsoft.com/office/powerpoint/2010/main" val="891427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11048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73334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1 Rectángulo"/>
          <p:cNvSpPr/>
          <p:nvPr/>
        </p:nvSpPr>
        <p:spPr>
          <a:xfrm>
            <a:off x="122832" y="821525"/>
            <a:ext cx="11900847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>
              <a:defRPr/>
            </a:pPr>
            <a:r>
              <a:rPr lang="es-MX" sz="28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OBJETIVO III: </a:t>
            </a:r>
            <a:r>
              <a:rPr lang="es-MX" sz="2800" b="1" kern="0" dirty="0">
                <a:solidFill>
                  <a:srgbClr val="FF0000"/>
                </a:solidFill>
              </a:rPr>
              <a:t>FORTALECER LA CAPACITACIÓN INTEGRAL DE LOS SERVIDORES. </a:t>
            </a:r>
          </a:p>
          <a:p>
            <a:pPr algn="ctr" defTabSz="914400">
              <a:defRPr/>
            </a:pPr>
            <a:endParaRPr lang="es-MX" sz="2800" b="1" kern="0" dirty="0">
              <a:solidFill>
                <a:srgbClr val="002060"/>
              </a:solidFill>
            </a:endParaRPr>
          </a:p>
          <a:p>
            <a:pPr defTabSz="914400">
              <a:defRPr/>
            </a:pPr>
            <a:endParaRPr lang="es-MX" sz="2800" b="1" kern="0" dirty="0">
              <a:solidFill>
                <a:srgbClr val="002060"/>
              </a:solidFill>
            </a:endParaRPr>
          </a:p>
          <a:p>
            <a:pPr defTabSz="914400">
              <a:defRPr/>
            </a:pPr>
            <a:r>
              <a:rPr lang="es-MX" sz="3200" b="1" kern="0" dirty="0">
                <a:solidFill>
                  <a:prstClr val="black"/>
                </a:solidFill>
              </a:rPr>
              <a:t>Estrategia:</a:t>
            </a:r>
          </a:p>
          <a:p>
            <a:pPr defTabSz="914400">
              <a:defRPr/>
            </a:pPr>
            <a:endParaRPr lang="es-MX" sz="3200" b="1" kern="0" dirty="0">
              <a:solidFill>
                <a:prstClr val="black"/>
              </a:solidFill>
            </a:endParaRPr>
          </a:p>
          <a:p>
            <a:pPr defTabSz="914400">
              <a:defRPr/>
            </a:pPr>
            <a:endParaRPr lang="es-MX" kern="0" dirty="0">
              <a:solidFill>
                <a:prstClr val="black"/>
              </a:solidFill>
            </a:endParaRPr>
          </a:p>
          <a:p>
            <a:pPr defTabSz="914400">
              <a:defRPr/>
            </a:pPr>
            <a:endParaRPr lang="es-MX" kern="0" dirty="0">
              <a:solidFill>
                <a:prstClr val="black"/>
              </a:solidFill>
            </a:endParaRPr>
          </a:p>
          <a:p>
            <a:pPr algn="ctr" defTabSz="914400">
              <a:defRPr/>
            </a:pPr>
            <a:r>
              <a:rPr lang="es-MX" kern="0" dirty="0">
                <a:solidFill>
                  <a:prstClr val="black"/>
                </a:solidFill>
              </a:rPr>
              <a:t> </a:t>
            </a:r>
            <a:r>
              <a:rPr lang="es-MX" sz="3200" b="1" kern="0" dirty="0">
                <a:solidFill>
                  <a:srgbClr val="70AD47">
                    <a:lumMod val="75000"/>
                  </a:srgbClr>
                </a:solidFill>
              </a:rPr>
              <a:t>1. </a:t>
            </a:r>
            <a:r>
              <a:rPr lang="es-MX" sz="3200" b="1" kern="0" dirty="0">
                <a:solidFill>
                  <a:prstClr val="black"/>
                </a:solidFill>
              </a:rPr>
              <a:t>Mejorar los conocimientos, habilidades y actitudes de los servidores.</a:t>
            </a:r>
          </a:p>
        </p:txBody>
      </p:sp>
    </p:spTree>
    <p:extLst>
      <p:ext uri="{BB962C8B-B14F-4D97-AF65-F5344CB8AC3E}">
        <p14:creationId xmlns:p14="http://schemas.microsoft.com/office/powerpoint/2010/main" val="1642299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0831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73334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2272896" y="311757"/>
            <a:ext cx="7821899" cy="937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700" b="1" kern="1200" spc="-38" baseline="0">
                <a:solidFill>
                  <a:schemeClr val="accent3">
                    <a:lumMod val="5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3600" dirty="0">
                <a:solidFill>
                  <a:srgbClr val="002060"/>
                </a:solidFill>
                <a:latin typeface="Calibri"/>
              </a:rPr>
              <a:t>LINEAS DE ACCIÓN ÁREA V</a:t>
            </a:r>
          </a:p>
        </p:txBody>
      </p:sp>
      <p:graphicFrame>
        <p:nvGraphicFramePr>
          <p:cNvPr id="7" name="Marcador de conteni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7977493"/>
              </p:ext>
            </p:extLst>
          </p:nvPr>
        </p:nvGraphicFramePr>
        <p:xfrm>
          <a:off x="109182" y="1249273"/>
          <a:ext cx="11928143" cy="5093582"/>
        </p:xfrm>
        <a:graphic>
          <a:graphicData uri="http://schemas.openxmlformats.org/drawingml/2006/table">
            <a:tbl>
              <a:tblPr firstRow="1" firstCol="1" bandRow="1"/>
              <a:tblGrid>
                <a:gridCol w="9864025"/>
                <a:gridCol w="2064118"/>
              </a:tblGrid>
              <a:tr h="60682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2159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3200" dirty="0">
                          <a:solidFill>
                            <a:schemeClr val="bg1"/>
                          </a:solidFill>
                          <a:effectLst/>
                        </a:rPr>
                        <a:t>LÍNEA DE ACCIÓN</a:t>
                      </a:r>
                      <a:endParaRPr lang="es-MX" sz="3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>
                          <a:solidFill>
                            <a:schemeClr val="bg1"/>
                          </a:solidFill>
                          <a:effectLst/>
                        </a:rPr>
                        <a:t>OBJ-EST</a:t>
                      </a:r>
                      <a:endParaRPr lang="es-MX" sz="2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</a:tr>
              <a:tr h="83423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1. Asegurar que los Equipos Zonales cuenten con la estructura completa para fortalecer el CBF.</a:t>
                      </a:r>
                      <a:endParaRPr lang="es-MX" sz="2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>
                          <a:effectLst/>
                        </a:rPr>
                        <a:t>1 - </a:t>
                      </a:r>
                      <a:r>
                        <a:rPr lang="es-MX" sz="2800" dirty="0" smtClean="0">
                          <a:effectLst/>
                        </a:rPr>
                        <a:t>1</a:t>
                      </a:r>
                      <a:endParaRPr lang="es-MX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</a:tr>
              <a:tr h="83423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 Promover</a:t>
                      </a:r>
                      <a:r>
                        <a:rPr lang="es-MX" sz="2800" baseline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con efectividad la vivencia de los tiempos litúrgicos.</a:t>
                      </a:r>
                      <a:endParaRPr lang="es-MX" sz="2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>
                          <a:effectLst/>
                        </a:rPr>
                        <a:t>1</a:t>
                      </a:r>
                      <a:r>
                        <a:rPr lang="es-MX" sz="2800" dirty="0" smtClean="0">
                          <a:effectLst/>
                        </a:rPr>
                        <a:t> </a:t>
                      </a:r>
                      <a:r>
                        <a:rPr lang="es-MX" sz="2800" dirty="0">
                          <a:effectLst/>
                        </a:rPr>
                        <a:t>- </a:t>
                      </a:r>
                      <a:r>
                        <a:rPr lang="es-MX" sz="2800" dirty="0" smtClean="0">
                          <a:effectLst/>
                        </a:rPr>
                        <a:t>1</a:t>
                      </a:r>
                      <a:endParaRPr lang="es-MX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20000"/>
                      </a:srgbClr>
                    </a:solidFill>
                  </a:tcPr>
                </a:tc>
              </a:tr>
              <a:tr h="83423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 Asegurar</a:t>
                      </a:r>
                      <a:r>
                        <a:rPr lang="es-MX" sz="2800" baseline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la correcta planeación, preparación y ejecución de los Momentos Fuertes</a:t>
                      </a:r>
                      <a:endParaRPr lang="es-MX" sz="2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>
                          <a:effectLst/>
                        </a:rPr>
                        <a:t>1</a:t>
                      </a:r>
                      <a:r>
                        <a:rPr lang="es-MX" sz="2800" dirty="0" smtClean="0">
                          <a:effectLst/>
                        </a:rPr>
                        <a:t> </a:t>
                      </a:r>
                      <a:r>
                        <a:rPr lang="es-MX" sz="2800" dirty="0">
                          <a:effectLst/>
                        </a:rPr>
                        <a:t>– </a:t>
                      </a:r>
                      <a:r>
                        <a:rPr lang="es-MX" sz="2800" dirty="0" smtClean="0">
                          <a:effectLst/>
                        </a:rPr>
                        <a:t>4</a:t>
                      </a:r>
                      <a:endParaRPr lang="es-MX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</a:tr>
              <a:tr h="83423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9. Fortalecer y asegurar la preparación Espiritual de la membresía.</a:t>
                      </a:r>
                      <a:endParaRPr lang="es-MX" sz="2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 smtClean="0">
                          <a:effectLst/>
                        </a:rPr>
                        <a:t>1 </a:t>
                      </a:r>
                      <a:r>
                        <a:rPr lang="es-MX" sz="2800" dirty="0">
                          <a:effectLst/>
                        </a:rPr>
                        <a:t>- </a:t>
                      </a:r>
                      <a:r>
                        <a:rPr lang="es-MX" sz="2800" dirty="0" smtClean="0">
                          <a:effectLst/>
                        </a:rPr>
                        <a:t>6</a:t>
                      </a:r>
                      <a:endParaRPr lang="es-MX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472C4">
                        <a:tint val="20000"/>
                      </a:srgbClr>
                    </a:solidFill>
                  </a:tcPr>
                </a:tc>
              </a:tr>
              <a:tr h="83423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10. Promover el adecuado uso de las tecnologías como herramienta que favorezca al desarrollo, humano y espiritual.</a:t>
                      </a:r>
                      <a:endParaRPr lang="es-MX" sz="2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1 - 6</a:t>
                      </a:r>
                      <a:endParaRPr lang="es-MX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04339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70695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51781" y="6643681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2105469" y="15346"/>
            <a:ext cx="8030269" cy="9375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700" b="1" kern="1200" spc="-38" baseline="0">
                <a:solidFill>
                  <a:schemeClr val="accent3">
                    <a:lumMod val="5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3600" dirty="0">
                <a:solidFill>
                  <a:srgbClr val="002060"/>
                </a:solidFill>
                <a:latin typeface="Calibri"/>
              </a:rPr>
              <a:t>LINEAS DE ACCIÓN ÁREA V</a:t>
            </a:r>
          </a:p>
        </p:txBody>
      </p:sp>
      <p:graphicFrame>
        <p:nvGraphicFramePr>
          <p:cNvPr id="7" name="Marcador de conteni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9807030"/>
              </p:ext>
            </p:extLst>
          </p:nvPr>
        </p:nvGraphicFramePr>
        <p:xfrm>
          <a:off x="272956" y="709678"/>
          <a:ext cx="11546006" cy="5677935"/>
        </p:xfrm>
        <a:graphic>
          <a:graphicData uri="http://schemas.openxmlformats.org/drawingml/2006/table">
            <a:tbl>
              <a:tblPr firstRow="1" firstCol="1" bandRow="1"/>
              <a:tblGrid>
                <a:gridCol w="10084354"/>
                <a:gridCol w="1461652"/>
              </a:tblGrid>
              <a:tr h="532263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21590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3200" dirty="0">
                          <a:solidFill>
                            <a:schemeClr val="bg1"/>
                          </a:solidFill>
                          <a:effectLst/>
                        </a:rPr>
                        <a:t>LÍNEA DE ACCIÓN</a:t>
                      </a:r>
                      <a:endParaRPr lang="es-MX" sz="32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>
                          <a:solidFill>
                            <a:schemeClr val="bg1"/>
                          </a:solidFill>
                          <a:effectLst/>
                        </a:rPr>
                        <a:t>OBJ-EST</a:t>
                      </a:r>
                      <a:endParaRPr lang="es-MX" sz="24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</a:tr>
              <a:tr h="1126122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11.</a:t>
                      </a:r>
                      <a:r>
                        <a:rPr lang="es-MX" sz="2800" baseline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C</a:t>
                      </a:r>
                      <a:r>
                        <a:rPr lang="es-MX" sz="28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onsolidar</a:t>
                      </a:r>
                      <a:r>
                        <a:rPr lang="es-MX" sz="2800" baseline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la conformación de los Colegios de Asistentes Eclesiales asegurando su participación y conocimiento sobre MFC.</a:t>
                      </a:r>
                      <a:endParaRPr lang="es-MX" sz="2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>
                          <a:effectLst/>
                        </a:rPr>
                        <a:t>1</a:t>
                      </a:r>
                      <a:r>
                        <a:rPr lang="es-MX" sz="2800" dirty="0" smtClean="0">
                          <a:effectLst/>
                        </a:rPr>
                        <a:t> </a:t>
                      </a:r>
                      <a:r>
                        <a:rPr lang="es-MX" sz="2800" dirty="0">
                          <a:effectLst/>
                        </a:rPr>
                        <a:t>- </a:t>
                      </a:r>
                      <a:r>
                        <a:rPr lang="es-MX" sz="2800" dirty="0" smtClean="0">
                          <a:effectLst/>
                        </a:rPr>
                        <a:t>6</a:t>
                      </a:r>
                      <a:endParaRPr lang="es-MX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381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</a:tr>
              <a:tr h="1017369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28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2. Asegurar eficazmente</a:t>
                      </a:r>
                      <a:r>
                        <a:rPr lang="es-MX" sz="2800" baseline="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, el uso y operación del Sistema de Base de Datos Web (BDW) en todas las Diócesis.</a:t>
                      </a:r>
                      <a:endParaRPr lang="es-MX" sz="2800" dirty="0" smtClean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endParaRPr lang="es-MX" sz="2800" dirty="0"/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2800" dirty="0" smtClean="0">
                          <a:effectLst/>
                        </a:rPr>
                        <a:t>2 - 2</a:t>
                      </a:r>
                      <a:endParaRPr lang="es-MX" sz="2800" dirty="0" smtClean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/>
                      <a:endParaRPr lang="es-MX" sz="2800" dirty="0"/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</a:tr>
              <a:tr h="1126122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28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8. Asegurar que la BDW refleje la realidad de la Diócesis en cuanto a membresía, capacitaciones y Momentos Fuertes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MX" sz="2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MX" sz="2800" baseline="0" dirty="0" smtClean="0">
                          <a:effectLst/>
                        </a:rPr>
                        <a:t>2 -</a:t>
                      </a:r>
                      <a:r>
                        <a:rPr lang="es-MX" sz="2800" dirty="0" smtClean="0">
                          <a:effectLst/>
                        </a:rPr>
                        <a:t> 4</a:t>
                      </a:r>
                      <a:endParaRPr lang="es-MX" sz="2800" dirty="0" smtClean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s-MX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</a:tr>
              <a:tr h="1126122"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b="1" kern="1200">
                          <a:solidFill>
                            <a:schemeClr val="lt1"/>
                          </a:solidFill>
                          <a:latin typeface="Calibri"/>
                        </a:defRPr>
                      </a:lvl9pPr>
                    </a:lstStyle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 smtClean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3. Motivar la correcta planeación, preparación y ejecución de las capacitaciones, para fortalecer el crecimiento humano y espiritual de la membresía.</a:t>
                      </a:r>
                      <a:endParaRPr lang="es-MX" sz="28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40000"/>
                        <a:lumOff val="6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1pPr>
                      <a:lvl2pPr marL="457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2pPr>
                      <a:lvl3pPr marL="914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3pPr>
                      <a:lvl4pPr marL="1371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4pPr>
                      <a:lvl5pPr marL="18288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5pPr>
                      <a:lvl6pPr marL="22860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6pPr>
                      <a:lvl7pPr marL="27432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7pPr>
                      <a:lvl8pPr marL="32004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8pPr>
                      <a:lvl9pPr marL="3657600" algn="l" defTabSz="457200" rtl="0" eaLnBrk="1" latinLnBrk="0" hangingPunct="1">
                        <a:defRPr sz="1800" kern="1200">
                          <a:solidFill>
                            <a:schemeClr val="dk1"/>
                          </a:solidFill>
                          <a:latin typeface="Calibri"/>
                        </a:defRPr>
                      </a:lvl9pPr>
                    </a:lstStyle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s-MX" sz="280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3 - 1</a:t>
                      </a:r>
                      <a:endParaRPr lang="es-MX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127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5B9BD5">
                        <a:lumMod val="20000"/>
                        <a:lumOff val="80000"/>
                      </a:srgb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7462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71241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1" y="6643681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2252430" y="218365"/>
            <a:ext cx="7610352" cy="110946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700" b="1" kern="1200" spc="-38" baseline="0">
                <a:solidFill>
                  <a:schemeClr val="accent3">
                    <a:lumMod val="5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es-MX" sz="3600" dirty="0">
                <a:solidFill>
                  <a:srgbClr val="002060"/>
                </a:solidFill>
                <a:latin typeface="Calibri"/>
              </a:rPr>
              <a:t>Actividades Secretarios Diocesano de Área V para cada línea de acción:</a:t>
            </a:r>
          </a:p>
        </p:txBody>
      </p:sp>
      <p:sp>
        <p:nvSpPr>
          <p:cNvPr id="7" name="Marcador de contenido 2"/>
          <p:cNvSpPr txBox="1">
            <a:spLocks/>
          </p:cNvSpPr>
          <p:nvPr/>
        </p:nvSpPr>
        <p:spPr>
          <a:xfrm>
            <a:off x="245660" y="1546197"/>
            <a:ext cx="11723427" cy="432657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1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80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b="1" kern="12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n-US" sz="28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libri"/>
                <a:ea typeface="Calibri" panose="020F0502020204030204" pitchFamily="34" charset="0"/>
                <a:cs typeface="Calibri" panose="020F0502020204030204" pitchFamily="34" charset="0"/>
              </a:rPr>
              <a:t>LINEA DE ACCIÓN No.1 (Obj.1) </a:t>
            </a:r>
            <a:r>
              <a:rPr lang="es-MX" sz="3000" dirty="0">
                <a:solidFill>
                  <a:prstClr val="black"/>
                </a:solidFill>
                <a:latin typeface="Calibri"/>
                <a:ea typeface="Calibri" panose="020F0502020204030204" pitchFamily="34" charset="0"/>
                <a:cs typeface="Times New Roman" panose="02020603050405020304" pitchFamily="18" charset="0"/>
              </a:rPr>
              <a:t>Asegurar que los Equipos Zonales cuenten con la estructura completa para fortalecer el CBF.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  <a:buClr>
                <a:srgbClr val="E48312"/>
              </a:buClr>
              <a:defRPr/>
            </a:pPr>
            <a:r>
              <a:rPr lang="es-MX" sz="3300" dirty="0">
                <a:solidFill>
                  <a:srgbClr val="002060"/>
                </a:solidFill>
                <a:latin typeface="Calibri"/>
              </a:rPr>
              <a:t>ACTIVIDADES: 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2800" dirty="0">
                <a:solidFill>
                  <a:schemeClr val="accent2"/>
                </a:solidFill>
                <a:latin typeface="Calibri"/>
              </a:rPr>
              <a:t>Área V Diocesana y de Sector, deben motivar a los Sacerdotes, Seminaristas, Religiosos (a) y Diáconos para que apoyen en la Reunión del Equipo Zonal de los sectores.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r>
              <a:rPr lang="es-MX" sz="2800" dirty="0">
                <a:solidFill>
                  <a:schemeClr val="accent2"/>
                </a:solidFill>
                <a:latin typeface="Calibri"/>
              </a:rPr>
              <a:t>Área V Diocesana motivarán para que los sectores visiten el Seminario de la Diócesis, para presentarles las bondades del MFC a los Seminaristas.</a:t>
            </a:r>
          </a:p>
          <a:p>
            <a:pPr marL="514350" indent="-514350" algn="just">
              <a:buClr>
                <a:srgbClr val="70AD47"/>
              </a:buClr>
              <a:buFont typeface="+mj-lt"/>
              <a:buAutoNum type="alphaLcParenR"/>
              <a:defRPr/>
            </a:pPr>
            <a:endParaRPr lang="es-MX" sz="2800" dirty="0">
              <a:solidFill>
                <a:schemeClr val="accent2"/>
              </a:solidFill>
              <a:latin typeface="Calibri"/>
            </a:endParaRPr>
          </a:p>
          <a:p>
            <a:pPr>
              <a:buClr>
                <a:srgbClr val="E48312"/>
              </a:buClr>
              <a:defRPr/>
            </a:pPr>
            <a:endParaRPr lang="es-MX" sz="2400" dirty="0">
              <a:solidFill>
                <a:srgbClr val="FF33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6629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1286</Words>
  <Application>Microsoft Office PowerPoint</Application>
  <PresentationFormat>Panorámica</PresentationFormat>
  <Paragraphs>128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6" baseType="lpstr">
      <vt:lpstr>Arial</vt:lpstr>
      <vt:lpstr>Arial Black</vt:lpstr>
      <vt:lpstr>Calibri</vt:lpstr>
      <vt:lpstr>Calibri Light</vt:lpstr>
      <vt:lpstr>Cambria</vt:lpstr>
      <vt:lpstr>Century Gothic</vt:lpstr>
      <vt:lpstr>Times New Roman</vt:lpstr>
      <vt:lpstr>Trebuchet MS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sdfsdf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de la Presentación</dc:title>
  <dc:creator>sfsd sdfsdf</dc:creator>
  <cp:lastModifiedBy>usuariolap</cp:lastModifiedBy>
  <cp:revision>45</cp:revision>
  <dcterms:created xsi:type="dcterms:W3CDTF">2019-08-30T21:38:12Z</dcterms:created>
  <dcterms:modified xsi:type="dcterms:W3CDTF">2019-09-22T20:50:47Z</dcterms:modified>
</cp:coreProperties>
</file>

<file path=docProps/thumbnail.jpeg>
</file>